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67" r:id="rId4"/>
    <p:sldId id="262" r:id="rId5"/>
    <p:sldId id="268" r:id="rId6"/>
    <p:sldId id="271" r:id="rId7"/>
    <p:sldId id="269" r:id="rId8"/>
    <p:sldId id="272" r:id="rId9"/>
    <p:sldId id="258" r:id="rId10"/>
    <p:sldId id="273" r:id="rId11"/>
    <p:sldId id="260" r:id="rId12"/>
    <p:sldId id="274" r:id="rId13"/>
    <p:sldId id="261" r:id="rId14"/>
    <p:sldId id="275" r:id="rId15"/>
    <p:sldId id="270"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0"/>
      </p:cViewPr>
      <p:guideLst>
        <p:guide pos="3839"/>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9/27/2021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9/27/2021</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1634110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10</a:t>
            </a:fld>
            <a:endParaRPr lang="en-US"/>
          </a:p>
        </p:txBody>
      </p:sp>
    </p:spTree>
    <p:extLst>
      <p:ext uri="{BB962C8B-B14F-4D97-AF65-F5344CB8AC3E}">
        <p14:creationId xmlns:p14="http://schemas.microsoft.com/office/powerpoint/2010/main" val="3169885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11</a:t>
            </a:fld>
            <a:endParaRPr lang="en-US"/>
          </a:p>
        </p:txBody>
      </p:sp>
    </p:spTree>
    <p:extLst>
      <p:ext uri="{BB962C8B-B14F-4D97-AF65-F5344CB8AC3E}">
        <p14:creationId xmlns:p14="http://schemas.microsoft.com/office/powerpoint/2010/main" val="283752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12</a:t>
            </a:fld>
            <a:endParaRPr lang="en-US"/>
          </a:p>
        </p:txBody>
      </p:sp>
    </p:spTree>
    <p:extLst>
      <p:ext uri="{BB962C8B-B14F-4D97-AF65-F5344CB8AC3E}">
        <p14:creationId xmlns:p14="http://schemas.microsoft.com/office/powerpoint/2010/main" val="3240647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13</a:t>
            </a:fld>
            <a:endParaRPr lang="en-US"/>
          </a:p>
        </p:txBody>
      </p:sp>
    </p:spTree>
    <p:extLst>
      <p:ext uri="{BB962C8B-B14F-4D97-AF65-F5344CB8AC3E}">
        <p14:creationId xmlns:p14="http://schemas.microsoft.com/office/powerpoint/2010/main" val="1377276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14</a:t>
            </a:fld>
            <a:endParaRPr lang="en-US"/>
          </a:p>
        </p:txBody>
      </p:sp>
    </p:spTree>
    <p:extLst>
      <p:ext uri="{BB962C8B-B14F-4D97-AF65-F5344CB8AC3E}">
        <p14:creationId xmlns:p14="http://schemas.microsoft.com/office/powerpoint/2010/main" val="1582041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15</a:t>
            </a:fld>
            <a:endParaRPr lang="en-US"/>
          </a:p>
        </p:txBody>
      </p:sp>
    </p:spTree>
    <p:extLst>
      <p:ext uri="{BB962C8B-B14F-4D97-AF65-F5344CB8AC3E}">
        <p14:creationId xmlns:p14="http://schemas.microsoft.com/office/powerpoint/2010/main" val="4283257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smtClean="0"/>
              <a:t>2</a:t>
            </a:fld>
            <a:endParaRPr lang="en-US"/>
          </a:p>
        </p:txBody>
      </p:sp>
    </p:spTree>
    <p:extLst>
      <p:ext uri="{BB962C8B-B14F-4D97-AF65-F5344CB8AC3E}">
        <p14:creationId xmlns:p14="http://schemas.microsoft.com/office/powerpoint/2010/main" val="177522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3</a:t>
            </a:fld>
            <a:endParaRPr lang="en-US"/>
          </a:p>
        </p:txBody>
      </p:sp>
    </p:spTree>
    <p:extLst>
      <p:ext uri="{BB962C8B-B14F-4D97-AF65-F5344CB8AC3E}">
        <p14:creationId xmlns:p14="http://schemas.microsoft.com/office/powerpoint/2010/main" val="198230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4</a:t>
            </a:fld>
            <a:endParaRPr lang="en-US"/>
          </a:p>
        </p:txBody>
      </p:sp>
    </p:spTree>
    <p:extLst>
      <p:ext uri="{BB962C8B-B14F-4D97-AF65-F5344CB8AC3E}">
        <p14:creationId xmlns:p14="http://schemas.microsoft.com/office/powerpoint/2010/main" val="282288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5</a:t>
            </a:fld>
            <a:endParaRPr lang="en-US"/>
          </a:p>
        </p:txBody>
      </p:sp>
    </p:spTree>
    <p:extLst>
      <p:ext uri="{BB962C8B-B14F-4D97-AF65-F5344CB8AC3E}">
        <p14:creationId xmlns:p14="http://schemas.microsoft.com/office/powerpoint/2010/main" val="413298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6</a:t>
            </a:fld>
            <a:endParaRPr lang="en-US"/>
          </a:p>
        </p:txBody>
      </p:sp>
    </p:spTree>
    <p:extLst>
      <p:ext uri="{BB962C8B-B14F-4D97-AF65-F5344CB8AC3E}">
        <p14:creationId xmlns:p14="http://schemas.microsoft.com/office/powerpoint/2010/main" val="2230622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7</a:t>
            </a:fld>
            <a:endParaRPr lang="en-US"/>
          </a:p>
        </p:txBody>
      </p:sp>
    </p:spTree>
    <p:extLst>
      <p:ext uri="{BB962C8B-B14F-4D97-AF65-F5344CB8AC3E}">
        <p14:creationId xmlns:p14="http://schemas.microsoft.com/office/powerpoint/2010/main" val="98471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8</a:t>
            </a:fld>
            <a:endParaRPr lang="en-US"/>
          </a:p>
        </p:txBody>
      </p:sp>
    </p:spTree>
    <p:extLst>
      <p:ext uri="{BB962C8B-B14F-4D97-AF65-F5344CB8AC3E}">
        <p14:creationId xmlns:p14="http://schemas.microsoft.com/office/powerpoint/2010/main" val="492217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a:t>9</a:t>
            </a:fld>
            <a:endParaRPr lang="en-US"/>
          </a:p>
        </p:txBody>
      </p:sp>
    </p:spTree>
    <p:extLst>
      <p:ext uri="{BB962C8B-B14F-4D97-AF65-F5344CB8AC3E}">
        <p14:creationId xmlns:p14="http://schemas.microsoft.com/office/powerpoint/2010/main" val="275334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9/27/2021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9/27/2021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9/27/2021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9/27/2021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9AFE8FB1-0A7A-443E-AAF7-31D4FA1AA312}" type="datetimeFigureOut">
              <a:rPr lang="en-US"/>
              <a:t>9/27/2021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9AFE8FB1-0A7A-443E-AAF7-31D4FA1AA312}" type="datetimeFigureOut">
              <a:rPr lang="en-US"/>
              <a:t>9/27/2021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9/27/2021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9/27/2021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9/27/2021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9/27/2021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9/27/2021</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atin typeface="Book Antiqua"/>
              </a:rPr>
              <a:t>S.P.R.I.T.E.</a:t>
            </a:r>
          </a:p>
        </p:txBody>
      </p:sp>
      <p:sp>
        <p:nvSpPr>
          <p:cNvPr id="3" name="Subtitle 2"/>
          <p:cNvSpPr>
            <a:spLocks noGrp="1"/>
          </p:cNvSpPr>
          <p:nvPr>
            <p:ph type="subTitle" idx="1"/>
          </p:nvPr>
        </p:nvSpPr>
        <p:spPr/>
        <p:txBody>
          <a:bodyPr vert="horz" lIns="91440" tIns="45720" rIns="91440" bIns="45720" rtlCol="0" anchor="t">
            <a:normAutofit/>
          </a:bodyPr>
          <a:lstStyle/>
          <a:p>
            <a:r>
              <a:rPr lang="en-US">
                <a:latin typeface="Book Antiqua"/>
              </a:rPr>
              <a:t>Choosing a Topic Using Historical Eras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Intellectual</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dirty="0">
                <a:solidFill>
                  <a:srgbClr val="FFFFFF"/>
                </a:solidFill>
                <a:latin typeface="Book Antiqua"/>
              </a:rPr>
              <a:t>• Did they create art and architecture?</a:t>
            </a:r>
          </a:p>
          <a:p>
            <a:pPr marL="0" indent="0">
              <a:buNone/>
            </a:pPr>
            <a:r>
              <a:rPr lang="en-US" sz="3200" dirty="0">
                <a:solidFill>
                  <a:srgbClr val="FFFFFF"/>
                </a:solidFill>
                <a:latin typeface="Book Antiqua"/>
              </a:rPr>
              <a:t>• What were the philosophies and ideologies?</a:t>
            </a:r>
          </a:p>
          <a:p>
            <a:pPr marL="0" indent="0">
              <a:buNone/>
            </a:pPr>
            <a:endParaRPr lang="en-US" dirty="0"/>
          </a:p>
        </p:txBody>
      </p:sp>
    </p:spTree>
    <p:extLst>
      <p:ext uri="{BB962C8B-B14F-4D97-AF65-F5344CB8AC3E}">
        <p14:creationId xmlns:p14="http://schemas.microsoft.com/office/powerpoint/2010/main" val="301040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a:latin typeface="Book Antiqua"/>
              </a:rPr>
              <a:t>T - Technological</a:t>
            </a:r>
          </a:p>
        </p:txBody>
      </p:sp>
      <p:sp>
        <p:nvSpPr>
          <p:cNvPr id="8" name="Content Placeholder 7"/>
          <p:cNvSpPr>
            <a:spLocks noGrp="1"/>
          </p:cNvSpPr>
          <p:nvPr>
            <p:ph sz="half" idx="1"/>
          </p:nvPr>
        </p:nvSpPr>
        <p:spPr/>
        <p:txBody>
          <a:bodyPr vert="horz" lIns="91440" tIns="45720" rIns="91440" bIns="45720" rtlCol="0" anchor="t">
            <a:normAutofit fontScale="92500" lnSpcReduction="10000"/>
          </a:bodyPr>
          <a:lstStyle/>
          <a:p>
            <a:pPr marL="0" indent="0">
              <a:buNone/>
            </a:pPr>
            <a:r>
              <a:rPr lang="en-US" sz="3200" dirty="0">
                <a:latin typeface="Book Antiqua"/>
              </a:rPr>
              <a:t>Any advancement in science, medicine, or weaponry that changes the way a society lives or an army fights would go in this category. Anytime a country progresses as a result of new inventions means that technology is the result.</a:t>
            </a:r>
          </a:p>
          <a:p>
            <a:pPr marL="0" indent="0">
              <a:buNone/>
            </a:pPr>
            <a:endParaRPr lang="en-US" dirty="0"/>
          </a:p>
        </p:txBody>
      </p:sp>
      <p:sp>
        <p:nvSpPr>
          <p:cNvPr id="9" name="Content Placeholder 8"/>
          <p:cNvSpPr>
            <a:spLocks noGrp="1"/>
          </p:cNvSpPr>
          <p:nvPr>
            <p:ph sz="half" idx="2"/>
          </p:nvPr>
        </p:nvSpPr>
        <p:spPr/>
        <p:txBody>
          <a:bodyPr vert="horz" lIns="91440" tIns="45720" rIns="91440" bIns="45720" rtlCol="0" anchor="t">
            <a:normAutofit/>
          </a:bodyPr>
          <a:lstStyle/>
          <a:p>
            <a:pPr marL="0" indent="0">
              <a:buNone/>
            </a:pPr>
            <a:r>
              <a:rPr lang="en-US" sz="3200" dirty="0">
                <a:latin typeface="Book Antiqua"/>
              </a:rPr>
              <a:t>Examples:</a:t>
            </a:r>
          </a:p>
          <a:p>
            <a:pPr marL="0" indent="0">
              <a:buNone/>
            </a:pPr>
            <a:r>
              <a:rPr lang="en-US" sz="3200" dirty="0">
                <a:latin typeface="Book Antiqua"/>
              </a:rPr>
              <a:t>• Science and Technology</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calcmode="lin" valueType="num">
                                      <p:cBhvr additive="base">
                                        <p:cTn id="1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 Antiqua"/>
              </a:rPr>
              <a:t>Technological</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dirty="0">
                <a:solidFill>
                  <a:srgbClr val="FFFFFF"/>
                </a:solidFill>
                <a:latin typeface="Book Antiqua"/>
              </a:rPr>
              <a:t>• What science and technology did they create? (Were they innovative?)</a:t>
            </a:r>
          </a:p>
        </p:txBody>
      </p:sp>
    </p:spTree>
    <p:extLst>
      <p:ext uri="{BB962C8B-B14F-4D97-AF65-F5344CB8AC3E}">
        <p14:creationId xmlns:p14="http://schemas.microsoft.com/office/powerpoint/2010/main" val="60873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E - Economic</a:t>
            </a:r>
          </a:p>
        </p:txBody>
      </p:sp>
      <p:sp>
        <p:nvSpPr>
          <p:cNvPr id="3" name="Content Placeholder 2"/>
          <p:cNvSpPr>
            <a:spLocks noGrp="1"/>
          </p:cNvSpPr>
          <p:nvPr>
            <p:ph sz="half" idx="1"/>
          </p:nvPr>
        </p:nvSpPr>
        <p:spPr/>
        <p:txBody>
          <a:bodyPr vert="horz" lIns="91440" tIns="45720" rIns="91440" bIns="45720" rtlCol="0" anchor="t">
            <a:normAutofit fontScale="92500"/>
          </a:bodyPr>
          <a:lstStyle/>
          <a:p>
            <a:pPr marL="0" indent="0">
              <a:buNone/>
            </a:pPr>
            <a:r>
              <a:rPr lang="en-US" sz="3200" dirty="0">
                <a:latin typeface="Book Antiqua"/>
              </a:rPr>
              <a:t>This category covers any information related to the spending or accumulation of money. Any form of taxes, loans, purchases or any other actions related to the exchanging of money or items of value would be included here.</a:t>
            </a:r>
          </a:p>
          <a:p>
            <a:pPr marL="0" indent="0">
              <a:buNone/>
            </a:pPr>
            <a:endParaRPr lang="en-US" dirty="0"/>
          </a:p>
        </p:txBody>
      </p:sp>
      <p:sp>
        <p:nvSpPr>
          <p:cNvPr id="4" name="Content Placeholder 3"/>
          <p:cNvSpPr>
            <a:spLocks noGrp="1"/>
          </p:cNvSpPr>
          <p:nvPr>
            <p:ph sz="half" idx="2"/>
          </p:nvPr>
        </p:nvSpPr>
        <p:spPr/>
        <p:txBody>
          <a:bodyPr vert="horz" lIns="91440" tIns="45720" rIns="91440" bIns="45720" rtlCol="0" anchor="t">
            <a:normAutofit lnSpcReduction="10000"/>
          </a:bodyPr>
          <a:lstStyle/>
          <a:p>
            <a:pPr marL="0" indent="0">
              <a:buNone/>
            </a:pPr>
            <a:r>
              <a:rPr lang="en-US" sz="3200" dirty="0">
                <a:latin typeface="Book Antiqua"/>
              </a:rPr>
              <a:t>Examples:</a:t>
            </a:r>
          </a:p>
          <a:p>
            <a:pPr marL="0" indent="0">
              <a:buNone/>
            </a:pPr>
            <a:r>
              <a:rPr lang="en-US" sz="3200" dirty="0">
                <a:latin typeface="Book Antiqua"/>
              </a:rPr>
              <a:t>• Agricultural and pastoral production </a:t>
            </a:r>
            <a:endParaRPr lang="en-US" sz="3200" dirty="0"/>
          </a:p>
          <a:p>
            <a:pPr marL="0" indent="0">
              <a:buNone/>
            </a:pPr>
            <a:r>
              <a:rPr lang="en-US" sz="3200" dirty="0">
                <a:latin typeface="Book Antiqua"/>
              </a:rPr>
              <a:t>• Labor systems </a:t>
            </a:r>
            <a:endParaRPr lang="en-US" sz="3200" dirty="0"/>
          </a:p>
          <a:p>
            <a:pPr marL="0" indent="0">
              <a:buNone/>
            </a:pPr>
            <a:r>
              <a:rPr lang="en-US" sz="3200" dirty="0">
                <a:latin typeface="Book Antiqua"/>
              </a:rPr>
              <a:t>• Industrialization and globalization </a:t>
            </a:r>
            <a:endParaRPr lang="en-US" sz="3200" dirty="0"/>
          </a:p>
          <a:p>
            <a:pPr marL="0" indent="0">
              <a:buNone/>
            </a:pPr>
            <a:r>
              <a:rPr lang="en-US" sz="3200" dirty="0">
                <a:latin typeface="Book Antiqua"/>
              </a:rPr>
              <a:t>• Capitalism and socialism</a:t>
            </a: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Economic</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sz="3200" dirty="0">
                <a:solidFill>
                  <a:srgbClr val="FFFFFF"/>
                </a:solidFill>
                <a:latin typeface="Book Antiqua"/>
              </a:rPr>
              <a:t>• What did they create through agricultural and pastoral production?</a:t>
            </a:r>
          </a:p>
          <a:p>
            <a:pPr marL="0" indent="0">
              <a:buNone/>
            </a:pPr>
            <a:r>
              <a:rPr lang="en-US" sz="3200" dirty="0">
                <a:solidFill>
                  <a:srgbClr val="FFFFFF"/>
                </a:solidFill>
                <a:latin typeface="Book Antiqua"/>
              </a:rPr>
              <a:t>• Were there labor system(s) (indentured servants, slavery, mandatory service)?</a:t>
            </a:r>
          </a:p>
          <a:p>
            <a:pPr marL="0" indent="0">
              <a:buNone/>
            </a:pPr>
            <a:r>
              <a:rPr lang="en-US" sz="3200">
                <a:solidFill>
                  <a:srgbClr val="FFFFFF"/>
                </a:solidFill>
                <a:latin typeface="Book Antiqua"/>
              </a:rPr>
              <a:t>• Was </a:t>
            </a:r>
            <a:r>
              <a:rPr lang="en-US" sz="3200" dirty="0">
                <a:solidFill>
                  <a:srgbClr val="FFFFFF"/>
                </a:solidFill>
                <a:latin typeface="Book Antiqua"/>
              </a:rPr>
              <a:t>there industrialization and globalization marketing?</a:t>
            </a:r>
          </a:p>
          <a:p>
            <a:pPr marL="0" indent="0">
              <a:buNone/>
            </a:pPr>
            <a:r>
              <a:rPr lang="en-US" sz="3200" dirty="0">
                <a:solidFill>
                  <a:srgbClr val="FFFFFF"/>
                </a:solidFill>
                <a:latin typeface="Book Antiqua"/>
              </a:rPr>
              <a:t>• Was the economic system capitalism or socialism?</a:t>
            </a:r>
          </a:p>
          <a:p>
            <a:pPr marL="0" indent="0">
              <a:buNone/>
            </a:pPr>
            <a:endParaRPr lang="en-US" dirty="0"/>
          </a:p>
        </p:txBody>
      </p:sp>
    </p:spTree>
    <p:extLst>
      <p:ext uri="{BB962C8B-B14F-4D97-AF65-F5344CB8AC3E}">
        <p14:creationId xmlns:p14="http://schemas.microsoft.com/office/powerpoint/2010/main" val="313674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a:latin typeface="Book Antiqua"/>
              </a:rPr>
              <a:t>Works Cited</a:t>
            </a:r>
          </a:p>
        </p:txBody>
      </p:sp>
      <p:sp>
        <p:nvSpPr>
          <p:cNvPr id="3" name="Content Placeholder 2"/>
          <p:cNvSpPr>
            <a:spLocks noGrp="1"/>
          </p:cNvSpPr>
          <p:nvPr>
            <p:ph idx="1"/>
          </p:nvPr>
        </p:nvSpPr>
        <p:spPr>
          <a:xfrm>
            <a:off x="710633" y="1905000"/>
            <a:ext cx="9955780" cy="4267200"/>
          </a:xfrm>
        </p:spPr>
        <p:txBody>
          <a:bodyPr vert="horz" lIns="91440" tIns="45720" rIns="91440" bIns="45720" rtlCol="0" anchor="t">
            <a:normAutofit/>
          </a:bodyPr>
          <a:lstStyle/>
          <a:p>
            <a:pPr marL="0" indent="0">
              <a:buNone/>
            </a:pPr>
            <a:r>
              <a:rPr lang="en-US" dirty="0">
                <a:solidFill>
                  <a:srgbClr val="FFFFFF"/>
                </a:solidFill>
                <a:latin typeface="Book Antiqua"/>
              </a:rPr>
              <a:t>"SPRITE Notes." </a:t>
            </a:r>
            <a:r>
              <a:rPr lang="en-US" i="1" dirty="0">
                <a:solidFill>
                  <a:srgbClr val="FFFFFF"/>
                </a:solidFill>
                <a:latin typeface="Book Antiqua"/>
              </a:rPr>
              <a:t>Bartram Trail High School</a:t>
            </a:r>
            <a:r>
              <a:rPr lang="en-US" dirty="0">
                <a:solidFill>
                  <a:srgbClr val="FFFFFF"/>
                </a:solidFill>
                <a:latin typeface="Book Antiqua"/>
              </a:rPr>
              <a:t>, 	teachers.stjohns.k12.fl.us/</a:t>
            </a:r>
            <a:r>
              <a:rPr lang="en-US" dirty="0" err="1">
                <a:solidFill>
                  <a:srgbClr val="FFFFFF"/>
                </a:solidFill>
                <a:latin typeface="Book Antiqua"/>
              </a:rPr>
              <a:t>bruns</a:t>
            </a:r>
            <a:r>
              <a:rPr lang="en-US" dirty="0">
                <a:solidFill>
                  <a:srgbClr val="FFFFFF"/>
                </a:solidFill>
                <a:latin typeface="Book Antiqua"/>
              </a:rPr>
              <a:t>-r/sprite-notes/. Accessed 17 	Oct. 2016. </a:t>
            </a:r>
            <a:endParaRPr lang="en-US" dirty="0">
              <a:latin typeface="Book Antiqua"/>
            </a:endParaRPr>
          </a:p>
          <a:p>
            <a:pPr marL="0" indent="0">
              <a:buNone/>
            </a:pPr>
            <a:endParaRPr lang="en-US" dirty="0">
              <a:latin typeface="Book Antiqua"/>
            </a:endParaRPr>
          </a:p>
          <a:p>
            <a:pPr marL="0" indent="0">
              <a:buNone/>
            </a:pPr>
            <a:endParaRPr lang="en-US" dirty="0">
              <a:latin typeface="Verdana"/>
            </a:endParaRPr>
          </a:p>
        </p:txBody>
      </p:sp>
    </p:spTree>
    <p:extLst>
      <p:ext uri="{BB962C8B-B14F-4D97-AF65-F5344CB8AC3E}">
        <p14:creationId xmlns:p14="http://schemas.microsoft.com/office/powerpoint/2010/main" val="3842127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a:latin typeface="Book Antiqua"/>
              </a:rPr>
              <a:t>What is SPRITE?</a:t>
            </a:r>
          </a:p>
        </p:txBody>
      </p:sp>
      <p:sp>
        <p:nvSpPr>
          <p:cNvPr id="14" name="Content Placeholder 13"/>
          <p:cNvSpPr>
            <a:spLocks noGrp="1"/>
          </p:cNvSpPr>
          <p:nvPr>
            <p:ph idx="1"/>
          </p:nvPr>
        </p:nvSpPr>
        <p:spPr/>
        <p:txBody>
          <a:bodyPr vert="horz" lIns="91440" tIns="45720" rIns="91440" bIns="45720" rtlCol="0" anchor="t">
            <a:normAutofit fontScale="92500" lnSpcReduction="10000"/>
          </a:bodyPr>
          <a:lstStyle/>
          <a:p>
            <a:r>
              <a:rPr lang="en-US" sz="4000" dirty="0">
                <a:latin typeface="Book Antiqua"/>
              </a:rPr>
              <a:t>SPRITE is an acronym that guides you in </a:t>
            </a:r>
            <a:r>
              <a:rPr lang="en-US" sz="4000" dirty="0" smtClean="0">
                <a:latin typeface="Book Antiqua"/>
              </a:rPr>
              <a:t>grounding your rhetorical analysis around big ideas (best used for synthesis essay; we will practice with all writings).</a:t>
            </a:r>
            <a:r>
              <a:rPr lang="en-US" sz="4000" dirty="0">
                <a:latin typeface="Book Antiqua"/>
              </a:rPr>
              <a:t> </a:t>
            </a:r>
            <a:endParaRPr lang="en-US" dirty="0">
              <a:latin typeface="Book Antiqua"/>
            </a:endParaRPr>
          </a:p>
          <a:p>
            <a:endParaRPr lang="en-US" dirty="0">
              <a:latin typeface="Corbel"/>
            </a:endParaRPr>
          </a:p>
          <a:p>
            <a:r>
              <a:rPr lang="en-US" sz="4000" dirty="0">
                <a:latin typeface="Book Antiqua"/>
              </a:rPr>
              <a:t>SPRITE is divided into 6 categories that are seen as factors within any event </a:t>
            </a:r>
            <a:r>
              <a:rPr lang="en-US" sz="4000" dirty="0" smtClean="0">
                <a:latin typeface="Book Antiqua"/>
              </a:rPr>
              <a:t>studied.</a:t>
            </a:r>
            <a:r>
              <a:rPr lang="en-US" sz="4000" dirty="0">
                <a:latin typeface="Book Antiqua"/>
              </a:rPr>
              <a:t> </a:t>
            </a:r>
            <a:r>
              <a:rPr lang="en-US" sz="4000" dirty="0">
                <a:latin typeface="Times"/>
              </a:rPr>
              <a:t> </a:t>
            </a:r>
            <a:endParaRPr lang="en-US" sz="40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additive="base">
                                        <p:cTn id="1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S - Social</a:t>
            </a:r>
          </a:p>
        </p:txBody>
      </p:sp>
      <p:sp>
        <p:nvSpPr>
          <p:cNvPr id="4" name="Content Placeholder 3"/>
          <p:cNvSpPr>
            <a:spLocks noGrp="1"/>
          </p:cNvSpPr>
          <p:nvPr>
            <p:ph sz="half" idx="1"/>
          </p:nvPr>
        </p:nvSpPr>
        <p:spPr/>
        <p:txBody>
          <a:bodyPr vert="horz" lIns="91440" tIns="45720" rIns="91440" bIns="45720" rtlCol="0" anchor="t">
            <a:normAutofit/>
          </a:bodyPr>
          <a:lstStyle/>
          <a:p>
            <a:r>
              <a:rPr lang="en-US" sz="3200" dirty="0">
                <a:latin typeface="Book Antiqua"/>
              </a:rPr>
              <a:t>This category covers anything that directly affects people. When a population and/or a large group of people are affected by an event, it is most likely a social factor.</a:t>
            </a:r>
          </a:p>
          <a:p>
            <a:endParaRPr lang="en-US" dirty="0"/>
          </a:p>
        </p:txBody>
      </p:sp>
      <p:sp>
        <p:nvSpPr>
          <p:cNvPr id="5" name="Content Placeholder 4"/>
          <p:cNvSpPr>
            <a:spLocks noGrp="1"/>
          </p:cNvSpPr>
          <p:nvPr>
            <p:ph sz="half" idx="2"/>
          </p:nvPr>
        </p:nvSpPr>
        <p:spPr/>
        <p:txBody>
          <a:bodyPr vert="horz" lIns="91440" tIns="45720" rIns="91440" bIns="45720" rtlCol="0" anchor="t">
            <a:normAutofit lnSpcReduction="10000"/>
          </a:bodyPr>
          <a:lstStyle/>
          <a:p>
            <a:pPr marL="0" indent="0">
              <a:buNone/>
            </a:pPr>
            <a:r>
              <a:rPr lang="en-US" sz="3200" dirty="0">
                <a:latin typeface="Book Antiqua"/>
              </a:rPr>
              <a:t>Examples:</a:t>
            </a:r>
          </a:p>
          <a:p>
            <a:pPr marL="0" indent="0">
              <a:buNone/>
            </a:pPr>
            <a:r>
              <a:rPr lang="en-US" sz="3200" dirty="0">
                <a:latin typeface="Book Antiqua"/>
              </a:rPr>
              <a:t>• Gender roles and relations </a:t>
            </a:r>
            <a:endParaRPr lang="en-US" sz="3200" dirty="0"/>
          </a:p>
          <a:p>
            <a:pPr marL="0" indent="0">
              <a:buNone/>
            </a:pPr>
            <a:r>
              <a:rPr lang="en-US" sz="3200" dirty="0">
                <a:latin typeface="Book Antiqua"/>
              </a:rPr>
              <a:t>• Family and kinship </a:t>
            </a:r>
            <a:endParaRPr lang="en-US" sz="3200" dirty="0"/>
          </a:p>
          <a:p>
            <a:pPr marL="0" indent="0">
              <a:buNone/>
            </a:pPr>
            <a:r>
              <a:rPr lang="en-US" sz="3200" dirty="0">
                <a:latin typeface="Book Antiqua"/>
              </a:rPr>
              <a:t>• Racial and ethnic constructions</a:t>
            </a:r>
          </a:p>
          <a:p>
            <a:pPr marL="0" indent="0">
              <a:buNone/>
            </a:pPr>
            <a:r>
              <a:rPr lang="en-US" sz="3200" dirty="0">
                <a:latin typeface="Book Antiqua"/>
              </a:rPr>
              <a:t> • Social and economic classes</a:t>
            </a:r>
            <a:endParaRPr lang="en-US"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Social</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dirty="0">
                <a:solidFill>
                  <a:srgbClr val="FFFFFF"/>
                </a:solidFill>
                <a:latin typeface="Book Antiqua"/>
              </a:rPr>
              <a:t>• What were the gender roles and relationships?</a:t>
            </a:r>
          </a:p>
          <a:p>
            <a:pPr marL="0" indent="0">
              <a:buNone/>
            </a:pPr>
            <a:r>
              <a:rPr lang="en-US" sz="3200" dirty="0">
                <a:solidFill>
                  <a:srgbClr val="FFFFFF"/>
                </a:solidFill>
                <a:latin typeface="Book Antiqua"/>
              </a:rPr>
              <a:t>• What were the family and kinship dynamics?</a:t>
            </a:r>
          </a:p>
          <a:p>
            <a:pPr marL="0" indent="0">
              <a:buNone/>
            </a:pPr>
            <a:r>
              <a:rPr lang="en-US" sz="3200" dirty="0">
                <a:solidFill>
                  <a:srgbClr val="FFFFFF"/>
                </a:solidFill>
                <a:latin typeface="Book Antiqua"/>
              </a:rPr>
              <a:t>• What were the racial and ethnic constructions?</a:t>
            </a:r>
          </a:p>
          <a:p>
            <a:pPr marL="0" indent="0">
              <a:buNone/>
            </a:pPr>
            <a:r>
              <a:rPr lang="en-US" sz="3200" dirty="0">
                <a:solidFill>
                  <a:srgbClr val="FFFFFF"/>
                </a:solidFill>
                <a:latin typeface="Book Antiqua"/>
              </a:rPr>
              <a:t>• What were the social and economic classes?</a:t>
            </a:r>
          </a:p>
          <a:p>
            <a:endParaRPr lang="en-US" dirty="0"/>
          </a:p>
          <a:p>
            <a:endParaRPr lang="en-US"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P - Political</a:t>
            </a:r>
          </a:p>
        </p:txBody>
      </p:sp>
      <p:sp>
        <p:nvSpPr>
          <p:cNvPr id="5" name="Content Placeholder 4"/>
          <p:cNvSpPr>
            <a:spLocks noGrp="1"/>
          </p:cNvSpPr>
          <p:nvPr>
            <p:ph sz="half" idx="1"/>
          </p:nvPr>
        </p:nvSpPr>
        <p:spPr>
          <a:xfrm>
            <a:off x="1522413" y="1905000"/>
            <a:ext cx="4419599" cy="4675682"/>
          </a:xfrm>
        </p:spPr>
        <p:txBody>
          <a:bodyPr vert="horz" lIns="91440" tIns="45720" rIns="91440" bIns="45720" rtlCol="0" anchor="t">
            <a:normAutofit lnSpcReduction="10000"/>
          </a:bodyPr>
          <a:lstStyle/>
          <a:p>
            <a:r>
              <a:rPr lang="en-US" dirty="0">
                <a:latin typeface="Book Antiqua"/>
              </a:rPr>
              <a:t>This category covers anything that is related to the actions of the government or impacts the government. The actions of rulers, leaders, or governments with each other or against each other would be included in this category. These actions can range from protecting or expanding borders, restructuring of the government system, revolutions, and acts of war.</a:t>
            </a:r>
          </a:p>
          <a:p>
            <a:endParaRPr lang="en-US" dirty="0"/>
          </a:p>
        </p:txBody>
      </p:sp>
      <p:sp>
        <p:nvSpPr>
          <p:cNvPr id="3" name="Content Placeholder 2"/>
          <p:cNvSpPr>
            <a:spLocks noGrp="1"/>
          </p:cNvSpPr>
          <p:nvPr>
            <p:ph sz="half" idx="2"/>
          </p:nvPr>
        </p:nvSpPr>
        <p:spPr/>
        <p:txBody>
          <a:bodyPr vert="horz" lIns="91440" tIns="45720" rIns="91440" bIns="45720" rtlCol="0" anchor="t">
            <a:normAutofit fontScale="92500" lnSpcReduction="10000"/>
          </a:bodyPr>
          <a:lstStyle/>
          <a:p>
            <a:pPr marL="0" indent="0">
              <a:buNone/>
            </a:pPr>
            <a:r>
              <a:rPr lang="en-US" sz="2800" dirty="0">
                <a:latin typeface="Book Antiqua"/>
              </a:rPr>
              <a:t>Examples:</a:t>
            </a:r>
          </a:p>
          <a:p>
            <a:pPr marL="0" indent="0">
              <a:buNone/>
            </a:pPr>
            <a:r>
              <a:rPr lang="en-US" sz="2800" dirty="0">
                <a:latin typeface="Book Antiqua"/>
              </a:rPr>
              <a:t>• Political structures and forms of governance </a:t>
            </a:r>
          </a:p>
          <a:p>
            <a:pPr marL="0" indent="0">
              <a:buNone/>
            </a:pPr>
            <a:r>
              <a:rPr lang="en-US" sz="2800" dirty="0">
                <a:latin typeface="Book Antiqua"/>
              </a:rPr>
              <a:t>• Empires </a:t>
            </a:r>
            <a:endParaRPr lang="en-US" sz="2800" dirty="0"/>
          </a:p>
          <a:p>
            <a:pPr marL="0" indent="0">
              <a:buNone/>
            </a:pPr>
            <a:r>
              <a:rPr lang="en-US" sz="2800" dirty="0">
                <a:latin typeface="Book Antiqua"/>
              </a:rPr>
              <a:t>• Nations and nationalism </a:t>
            </a:r>
            <a:endParaRPr lang="en-US" sz="2800" dirty="0"/>
          </a:p>
          <a:p>
            <a:pPr marL="0" indent="0">
              <a:buNone/>
            </a:pPr>
            <a:r>
              <a:rPr lang="en-US" sz="2800" dirty="0">
                <a:latin typeface="Book Antiqua"/>
              </a:rPr>
              <a:t>• Revolts and revolutions </a:t>
            </a:r>
          </a:p>
          <a:p>
            <a:pPr marL="0" indent="0">
              <a:buNone/>
            </a:pPr>
            <a:r>
              <a:rPr lang="en-US" sz="2800" dirty="0">
                <a:latin typeface="Book Antiqua"/>
              </a:rPr>
              <a:t>• Regional, transregional, and global structures and organizations</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ook Antiqua"/>
              </a:rPr>
              <a:t>Political</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dirty="0">
                <a:solidFill>
                  <a:srgbClr val="FFFFFF"/>
                </a:solidFill>
                <a:latin typeface="Book Antiqua"/>
              </a:rPr>
              <a:t>• What were the political structures and forms of governance?</a:t>
            </a:r>
          </a:p>
          <a:p>
            <a:pPr marL="0" indent="0">
              <a:buNone/>
            </a:pPr>
            <a:r>
              <a:rPr lang="en-US" sz="3200" dirty="0">
                <a:solidFill>
                  <a:srgbClr val="FFFFFF"/>
                </a:solidFill>
                <a:latin typeface="Book Antiqua"/>
              </a:rPr>
              <a:t>• Were there any revolts and revolutions?</a:t>
            </a:r>
          </a:p>
          <a:p>
            <a:pPr marL="0" indent="0">
              <a:buNone/>
            </a:pPr>
            <a:r>
              <a:rPr lang="en-US" sz="3200" dirty="0">
                <a:solidFill>
                  <a:srgbClr val="FFFFFF"/>
                </a:solidFill>
                <a:latin typeface="Book Antiqua"/>
              </a:rPr>
              <a:t>• What were the regional, transregional, and global structures and organizations?</a:t>
            </a:r>
          </a:p>
          <a:p>
            <a:pPr marL="0" indent="0">
              <a:buNone/>
            </a:pPr>
            <a:endParaRPr lang="en-US" dirty="0"/>
          </a:p>
        </p:txBody>
      </p:sp>
    </p:spTree>
    <p:extLst>
      <p:ext uri="{BB962C8B-B14F-4D97-AF65-F5344CB8AC3E}">
        <p14:creationId xmlns:p14="http://schemas.microsoft.com/office/powerpoint/2010/main" val="1458318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 Antiqua"/>
              </a:rPr>
              <a:t>R - Religion</a:t>
            </a:r>
          </a:p>
        </p:txBody>
      </p:sp>
      <p:sp>
        <p:nvSpPr>
          <p:cNvPr id="6" name="Content Placeholder 5"/>
          <p:cNvSpPr>
            <a:spLocks noGrp="1"/>
          </p:cNvSpPr>
          <p:nvPr>
            <p:ph sz="half" idx="2"/>
          </p:nvPr>
        </p:nvSpPr>
        <p:spPr/>
        <p:txBody>
          <a:bodyPr vert="horz" lIns="91440" tIns="45720" rIns="91440" bIns="45720" rtlCol="0" anchor="t">
            <a:normAutofit/>
          </a:bodyPr>
          <a:lstStyle/>
          <a:p>
            <a:pPr marL="0" indent="0">
              <a:buNone/>
            </a:pPr>
            <a:r>
              <a:rPr lang="en-US" sz="3200" dirty="0">
                <a:latin typeface="Book Antiqua"/>
              </a:rPr>
              <a:t>Examples:</a:t>
            </a:r>
          </a:p>
          <a:p>
            <a:pPr marL="0" indent="0">
              <a:buNone/>
            </a:pPr>
            <a:r>
              <a:rPr lang="en-US" sz="3200" dirty="0">
                <a:latin typeface="Book Antiqua"/>
              </a:rPr>
              <a:t>• Religions and Belief systems</a:t>
            </a:r>
          </a:p>
        </p:txBody>
      </p:sp>
      <p:sp>
        <p:nvSpPr>
          <p:cNvPr id="3" name="Content Placeholder 2"/>
          <p:cNvSpPr>
            <a:spLocks noGrp="1"/>
          </p:cNvSpPr>
          <p:nvPr>
            <p:ph sz="half" idx="1"/>
          </p:nvPr>
        </p:nvSpPr>
        <p:spPr/>
        <p:txBody>
          <a:bodyPr vert="horz" lIns="91440" tIns="45720" rIns="91440" bIns="45720" rtlCol="0" anchor="t">
            <a:normAutofit lnSpcReduction="10000"/>
          </a:bodyPr>
          <a:lstStyle/>
          <a:p>
            <a:r>
              <a:rPr lang="en-US" sz="3200" dirty="0">
                <a:latin typeface="Book Antiqua"/>
              </a:rPr>
              <a:t>This category is self explanatory. Anything that is a result of religious theology or anything that has impacted religion or was impacted by religion belongs in this category.</a:t>
            </a:r>
          </a:p>
          <a:p>
            <a:endParaRPr lang="en-US"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a:latin typeface="Book Antiqua"/>
              </a:rPr>
              <a:t>Religion</a:t>
            </a:r>
          </a:p>
        </p:txBody>
      </p:sp>
      <p:sp>
        <p:nvSpPr>
          <p:cNvPr id="6" name="Content Placeholder 5"/>
          <p:cNvSpPr>
            <a:spLocks noGrp="1"/>
          </p:cNvSpPr>
          <p:nvPr>
            <p:ph idx="1"/>
          </p:nvPr>
        </p:nvSpPr>
        <p:spPr/>
        <p:txBody>
          <a:bodyPr vert="horz" lIns="91440" tIns="45720" rIns="91440" bIns="45720" rtlCol="0" anchor="t">
            <a:normAutofit/>
          </a:bodyPr>
          <a:lstStyle/>
          <a:p>
            <a:pPr marL="0" indent="0">
              <a:buNone/>
            </a:pPr>
            <a:r>
              <a:rPr lang="en-US" sz="3200" dirty="0">
                <a:solidFill>
                  <a:srgbClr val="FFFFFF"/>
                </a:solidFill>
                <a:latin typeface="Book Antiqua"/>
              </a:rPr>
              <a:t>• Were there religion(s) and belief system(s)?  (Name, holy books, practices)</a:t>
            </a:r>
          </a:p>
        </p:txBody>
      </p:sp>
    </p:spTree>
    <p:extLst>
      <p:ext uri="{BB962C8B-B14F-4D97-AF65-F5344CB8AC3E}">
        <p14:creationId xmlns:p14="http://schemas.microsoft.com/office/powerpoint/2010/main" val="34781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a:latin typeface="Book Antiqua"/>
              </a:rPr>
              <a:t>I - Intellectual</a:t>
            </a:r>
          </a:p>
        </p:txBody>
      </p:sp>
      <p:sp>
        <p:nvSpPr>
          <p:cNvPr id="5" name="Content Placeholder 4"/>
          <p:cNvSpPr>
            <a:spLocks noGrp="1"/>
          </p:cNvSpPr>
          <p:nvPr>
            <p:ph sz="half" idx="1"/>
          </p:nvPr>
        </p:nvSpPr>
        <p:spPr/>
        <p:txBody>
          <a:bodyPr vert="horz" lIns="91440" tIns="45720" rIns="91440" bIns="45720" rtlCol="0" anchor="t">
            <a:normAutofit/>
          </a:bodyPr>
          <a:lstStyle/>
          <a:p>
            <a:r>
              <a:rPr lang="en-US" sz="3200" dirty="0">
                <a:latin typeface="Book Antiqua"/>
              </a:rPr>
              <a:t>This category covers anything related to a society’s culture: ideas, education, and art. New ways of thinking that aren’t related to religion would be included here as well.</a:t>
            </a:r>
          </a:p>
          <a:p>
            <a:endParaRPr lang="en-US" dirty="0"/>
          </a:p>
        </p:txBody>
      </p:sp>
      <p:sp>
        <p:nvSpPr>
          <p:cNvPr id="6" name="Content Placeholder 5"/>
          <p:cNvSpPr>
            <a:spLocks noGrp="1"/>
          </p:cNvSpPr>
          <p:nvPr>
            <p:ph sz="half" idx="2"/>
          </p:nvPr>
        </p:nvSpPr>
        <p:spPr/>
        <p:txBody>
          <a:bodyPr vert="horz" lIns="91440" tIns="45720" rIns="91440" bIns="45720" rtlCol="0" anchor="t">
            <a:normAutofit/>
          </a:bodyPr>
          <a:lstStyle/>
          <a:p>
            <a:pPr marL="0" indent="0">
              <a:buNone/>
            </a:pPr>
            <a:r>
              <a:rPr lang="en-US" sz="3200" dirty="0">
                <a:latin typeface="Book Antiqua"/>
              </a:rPr>
              <a:t>Examples:</a:t>
            </a:r>
          </a:p>
          <a:p>
            <a:pPr marL="0" indent="0">
              <a:buNone/>
            </a:pPr>
            <a:r>
              <a:rPr lang="en-US" sz="3200" dirty="0">
                <a:latin typeface="Book Antiqua"/>
              </a:rPr>
              <a:t>• The arts and architecture </a:t>
            </a:r>
          </a:p>
          <a:p>
            <a:pPr marL="0" indent="0">
              <a:buNone/>
            </a:pPr>
            <a:r>
              <a:rPr lang="en-US" sz="3200" dirty="0">
                <a:latin typeface="Book Antiqua"/>
              </a:rPr>
              <a:t>• Philosophies and ideologies</a:t>
            </a:r>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630</Words>
  <Application>Microsoft Office PowerPoint</Application>
  <PresentationFormat>Custom</PresentationFormat>
  <Paragraphs>79</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Consolas</vt:lpstr>
      <vt:lpstr>Corbel</vt:lpstr>
      <vt:lpstr>Times</vt:lpstr>
      <vt:lpstr>Verdana</vt:lpstr>
      <vt:lpstr>Chalkboard 16x9</vt:lpstr>
      <vt:lpstr>S.P.R.I.T.E.</vt:lpstr>
      <vt:lpstr>What is SPRITE?</vt:lpstr>
      <vt:lpstr>S - Social</vt:lpstr>
      <vt:lpstr>Social</vt:lpstr>
      <vt:lpstr>P - Political</vt:lpstr>
      <vt:lpstr>Political</vt:lpstr>
      <vt:lpstr>R - Religion</vt:lpstr>
      <vt:lpstr>Religion</vt:lpstr>
      <vt:lpstr>I - Intellectual</vt:lpstr>
      <vt:lpstr>Intellectual</vt:lpstr>
      <vt:lpstr>T - Technological</vt:lpstr>
      <vt:lpstr>Technological</vt:lpstr>
      <vt:lpstr>E - Economic</vt:lpstr>
      <vt:lpstr>Economic</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S.P.R.I.T.E.</dc:title>
  <dc:creator>Gretchen Trower</dc:creator>
  <cp:lastModifiedBy>July, Vanetta</cp:lastModifiedBy>
  <cp:revision>9</cp:revision>
  <dcterms:modified xsi:type="dcterms:W3CDTF">2021-09-27T19:06:56Z</dcterms:modified>
</cp:coreProperties>
</file>